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ghTrjufsTLLQkLdTBydrFsqyz+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EA9569-01FE-4905-96E4-45E69A2EE58A}">
  <a:tblStyle styleId="{5AEA9569-01FE-4905-96E4-45E69A2EE58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696" y="2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jpg>
</file>

<file path=ppt/media/image36.jpg>
</file>

<file path=ppt/media/image37.jpg>
</file>

<file path=ppt/media/image38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7" name="Google Shape;2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6" name="Google Shape;21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5" name="Google Shape;22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5" name="Google Shape;23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2" name="Google Shape;26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0" name="Google Shape;2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2" name="Google Shape;29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8" name="Google Shape;29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8" name="Google Shape;30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3" name="Google Shape;123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1" name="Google Shape;1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6" name="Google Shape;13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6" name="Google Shape;1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2mC-NUAmMk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dj5M4s-cdAw" TargetMode="External"/><Relationship Id="rId3" Type="http://schemas.openxmlformats.org/officeDocument/2006/relationships/image" Target="../media/image36.jpg"/><Relationship Id="rId7" Type="http://schemas.openxmlformats.org/officeDocument/2006/relationships/hyperlink" Target="https://www.youtube.com/watch?v=epyWW2e43UU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heverge.com/2016/3/24/11297050/tay-microsoft-chatbot-racist" TargetMode="External"/><Relationship Id="rId5" Type="http://schemas.openxmlformats.org/officeDocument/2006/relationships/image" Target="../media/image37.jpg"/><Relationship Id="rId4" Type="http://schemas.openxmlformats.org/officeDocument/2006/relationships/hyperlink" Target="https://arstechnica.com/cars/2017/09/ntsb-teslas-autopilot-ux-a-major-role-in-fatal-model-s-crash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s-ES"/>
              <a:t>Data Science Bootcamp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s-ES"/>
              <a:t>The Bridge</a:t>
            </a:r>
            <a:endParaRPr/>
          </a:p>
        </p:txBody>
      </p:sp>
      <p:pic>
        <p:nvPicPr>
          <p:cNvPr id="86" name="Google Shape;86;p1" descr="Events organizados por The Bridge | Digital Talent Accelerator | Eventbr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9901" y="5505450"/>
            <a:ext cx="823912" cy="823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0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Supervisado</a:t>
            </a:r>
            <a:endParaRPr/>
          </a:p>
        </p:txBody>
      </p:sp>
      <p:sp>
        <p:nvSpPr>
          <p:cNvPr id="210" name="Google Shape;210;p10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Datos etiquetados</a:t>
            </a:r>
            <a:endParaRPr/>
          </a:p>
        </p:txBody>
      </p:sp>
      <p:sp>
        <p:nvSpPr>
          <p:cNvPr id="211" name="Google Shape;211;p10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0"/>
          <p:cNvSpPr txBox="1"/>
          <p:nvPr/>
        </p:nvSpPr>
        <p:spPr>
          <a:xfrm>
            <a:off x="7182066" y="1762118"/>
            <a:ext cx="4678502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Necesitamos una serie de datos (</a:t>
            </a:r>
            <a:r>
              <a:rPr lang="es-E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features</a:t>
            </a: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), que definen nuestra variable objetivo (</a:t>
            </a:r>
            <a:r>
              <a:rPr lang="es-E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target</a:t>
            </a: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Tipo de algoritmo de Machine Learning que trabajan con datos "etiquetados". ¿Esto qué significa? El algoritmo tiene un histórico de datos (features), cuyo target es conocido.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¿El algoritmo sabe lo que es un perro y lo que es un gato? NO. Detecta patrones y clasifica los datos en dos grupos. Después somos nosotros los encargados de interpretar esos grupos.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3" name="Google Shape;213;p10" descr="Supervised Learning. In machine learning, Supervised… | by Jorge Leonel |  Mediu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902" y="1762118"/>
            <a:ext cx="6224121" cy="45986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1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No supervisado</a:t>
            </a:r>
            <a:endParaRPr/>
          </a:p>
        </p:txBody>
      </p:sp>
      <p:sp>
        <p:nvSpPr>
          <p:cNvPr id="219" name="Google Shape;219;p11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Datos sin etiquetar</a:t>
            </a:r>
            <a:endParaRPr/>
          </a:p>
        </p:txBody>
      </p:sp>
      <p:sp>
        <p:nvSpPr>
          <p:cNvPr id="220" name="Google Shape;220;p11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11" descr="Unsupervised Machine Learning Example in Keras | by Andrej Baranovskij |  Towards Data Sci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902" y="1768234"/>
            <a:ext cx="6359497" cy="4490524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1"/>
          <p:cNvSpPr txBox="1"/>
          <p:nvPr/>
        </p:nvSpPr>
        <p:spPr>
          <a:xfrm>
            <a:off x="7386220" y="1762118"/>
            <a:ext cx="4376693" cy="1815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 este caso no tengo los datos etiquetados. NO hay una variable a predecir.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Tengo una serie de imágenes de perros y gatos, pero en ningún metadato tengo identificado qué hay en cada imagen.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 el propio algoritmo el que detecta patrones (tamaño, color de pelo, orejas…) y separa en grupos los datos.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12" descr="What's the Difference Between AI, Machine Learning, and Deep Learning? |  Oracle Big Data Blog"/>
          <p:cNvPicPr preferRelativeResize="0"/>
          <p:nvPr/>
        </p:nvPicPr>
        <p:blipFill rotWithShape="1">
          <a:blip r:embed="rId3">
            <a:alphaModFix/>
          </a:blip>
          <a:srcRect l="7174" t="25695" r="7247" b="9028"/>
          <a:stretch/>
        </p:blipFill>
        <p:spPr>
          <a:xfrm>
            <a:off x="5492676" y="2892806"/>
            <a:ext cx="5984949" cy="2606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2" descr="Is Programming knowledge Required to Pursue Data Science? | Blo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10072" y="2294965"/>
            <a:ext cx="3496182" cy="3606894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2"/>
          <p:cNvSpPr txBox="1"/>
          <p:nvPr/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¿Dónde situamos ML?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2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Subcampo de la Inteligencia Artificial (IA)</a:t>
            </a:r>
            <a:endParaRPr/>
          </a:p>
        </p:txBody>
      </p:sp>
      <p:sp>
        <p:nvSpPr>
          <p:cNvPr id="231" name="Google Shape;231;p12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2" name="Google Shape;232;p12" descr="Jackie Chan GIF - JackieChan Meme What - Descubre &amp; Comparte GIF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52182" y="2513395"/>
            <a:ext cx="4705350" cy="283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4"/>
          <p:cNvSpPr/>
          <p:nvPr/>
        </p:nvSpPr>
        <p:spPr>
          <a:xfrm>
            <a:off x="3822700" y="0"/>
            <a:ext cx="4474020" cy="6857999"/>
          </a:xfrm>
          <a:prstGeom prst="rect">
            <a:avLst/>
          </a:prstGeom>
          <a:solidFill>
            <a:srgbClr val="7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1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14"/>
          <p:cNvSpPr txBox="1">
            <a:spLocks noGrp="1"/>
          </p:cNvSpPr>
          <p:nvPr>
            <p:ph type="title"/>
          </p:nvPr>
        </p:nvSpPr>
        <p:spPr>
          <a:xfrm>
            <a:off x="403225" y="527051"/>
            <a:ext cx="2984500" cy="122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s-ES" sz="2400"/>
              <a:t>Machine Learning</a:t>
            </a:r>
            <a:endParaRPr sz="2400"/>
          </a:p>
        </p:txBody>
      </p:sp>
      <p:sp>
        <p:nvSpPr>
          <p:cNvPr id="239" name="Google Shape;239;p14"/>
          <p:cNvSpPr/>
          <p:nvPr/>
        </p:nvSpPr>
        <p:spPr>
          <a:xfrm>
            <a:off x="363547" y="1628574"/>
            <a:ext cx="3121016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“Machine Learning es el subcampo de las ciencias de la computación y una rama de la Inteligencia Artificial, cuyo objetivo es simular el </a:t>
            </a:r>
            <a:r>
              <a:rPr lang="es-ES" sz="16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aprendizaje automático</a:t>
            </a: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gracias a modelos matemáticos, que nos sirven para </a:t>
            </a:r>
            <a:r>
              <a:rPr lang="es-ES" sz="16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detectar patrones en los datos y realizar predicciones</a:t>
            </a: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0" name="Google Shape;240;p14"/>
          <p:cNvCxnSpPr/>
          <p:nvPr/>
        </p:nvCxnSpPr>
        <p:spPr>
          <a:xfrm>
            <a:off x="1895475" y="3686175"/>
            <a:ext cx="0" cy="1323975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1" name="Google Shape;241;p14"/>
          <p:cNvSpPr txBox="1"/>
          <p:nvPr/>
        </p:nvSpPr>
        <p:spPr>
          <a:xfrm>
            <a:off x="439738" y="5216883"/>
            <a:ext cx="291147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Algoritmos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Supervisados, no supervisados…</a:t>
            </a: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14"/>
          <p:cNvSpPr txBox="1"/>
          <p:nvPr/>
        </p:nvSpPr>
        <p:spPr>
          <a:xfrm>
            <a:off x="4498975" y="527051"/>
            <a:ext cx="2984500" cy="122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s-E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Deep Learning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14"/>
          <p:cNvSpPr/>
          <p:nvPr/>
        </p:nvSpPr>
        <p:spPr>
          <a:xfrm>
            <a:off x="4251436" y="1623912"/>
            <a:ext cx="3616548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s-ES" sz="16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Algoritmo de ML</a:t>
            </a: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que utiliza estructuras lógicas que se asemejan en mayor medida a las neuronas de un cerebro, teniendo capas de unidades de proceso (neuronas artificiales) que se especializan en detectar determinadas características existentes en los objetos percibidos.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1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 visión artificial es una de las áreas donde el Deep Learning proporciona una mejora considerable en comparación con algoritmos más tradicionales”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4" name="Google Shape;244;p14"/>
          <p:cNvCxnSpPr/>
          <p:nvPr/>
        </p:nvCxnSpPr>
        <p:spPr>
          <a:xfrm>
            <a:off x="2905125" y="5614135"/>
            <a:ext cx="1114425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5" name="Google Shape;245;p14"/>
          <p:cNvSpPr txBox="1"/>
          <p:nvPr/>
        </p:nvSpPr>
        <p:spPr>
          <a:xfrm>
            <a:off x="8804275" y="527051"/>
            <a:ext cx="2984500" cy="122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s-E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Inteligencia Artificial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4"/>
          <p:cNvSpPr/>
          <p:nvPr/>
        </p:nvSpPr>
        <p:spPr>
          <a:xfrm>
            <a:off x="8804274" y="1623912"/>
            <a:ext cx="2984501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“Conjunto de algoritmos de Machine Learning que tienen como objetivo imitar los comportamientos cognitivos del ser humano”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14" descr="Deep Learning with Pyth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7687" y="4749476"/>
            <a:ext cx="3247420" cy="1729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4" descr="Imagen que contiene dibujo, tabla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0972" y="5658995"/>
            <a:ext cx="632236" cy="632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4" descr="Icono&#10;&#10;Descripción generada automá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461748" y="5826885"/>
            <a:ext cx="439922" cy="439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4" descr="Imagen que contiene dibujo&#10;&#10;Descripción generada automáticament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352101" y="5793343"/>
            <a:ext cx="528823" cy="528823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14"/>
          <p:cNvSpPr txBox="1"/>
          <p:nvPr/>
        </p:nvSpPr>
        <p:spPr>
          <a:xfrm>
            <a:off x="8296720" y="6330949"/>
            <a:ext cx="1126247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Reconocimiento imágenes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4"/>
          <p:cNvSpPr txBox="1"/>
          <p:nvPr/>
        </p:nvSpPr>
        <p:spPr>
          <a:xfrm>
            <a:off x="10226397" y="6324026"/>
            <a:ext cx="949326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Reproducción de voz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4"/>
          <p:cNvSpPr txBox="1"/>
          <p:nvPr/>
        </p:nvSpPr>
        <p:spPr>
          <a:xfrm>
            <a:off x="11139438" y="6322166"/>
            <a:ext cx="109043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Reconocimiento habla y sonidos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4" name="Google Shape;254;p14" descr="Icono&#10;&#10;Descripción generada automáticament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528236" y="5819147"/>
            <a:ext cx="528823" cy="528823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4"/>
          <p:cNvSpPr txBox="1"/>
          <p:nvPr/>
        </p:nvSpPr>
        <p:spPr>
          <a:xfrm>
            <a:off x="9419141" y="6330949"/>
            <a:ext cx="726872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Lectura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Escritura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14" descr="Icono&#10;&#10;Descripción generada automáticamente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713131" y="2978129"/>
            <a:ext cx="1496825" cy="149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14"/>
          <p:cNvSpPr txBox="1"/>
          <p:nvPr/>
        </p:nvSpPr>
        <p:spPr>
          <a:xfrm>
            <a:off x="8720641" y="4489468"/>
            <a:ext cx="14968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Chatbots</a:t>
            </a:r>
            <a:endParaRPr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Asistentes virtuales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14" descr="Imagen que contiene dibujo&#10;&#10;Descripción generada automáticamente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554155" y="3192424"/>
            <a:ext cx="1127554" cy="112755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4"/>
          <p:cNvSpPr txBox="1"/>
          <p:nvPr/>
        </p:nvSpPr>
        <p:spPr>
          <a:xfrm>
            <a:off x="10501965" y="4496680"/>
            <a:ext cx="134751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Coches inteligentes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15" descr="Skyscanner Chatbot — ChatbotGuide.or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54816" y="1923989"/>
            <a:ext cx="6427694" cy="365092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5"/>
          <p:cNvSpPr txBox="1"/>
          <p:nvPr/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Ejemplos de 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5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Chatbots y asistentes virtuales</a:t>
            </a:r>
            <a:endParaRPr/>
          </a:p>
        </p:txBody>
      </p:sp>
      <p:sp>
        <p:nvSpPr>
          <p:cNvPr id="267" name="Google Shape;267;p15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6"/>
          <p:cNvSpPr txBox="1"/>
          <p:nvPr/>
        </p:nvSpPr>
        <p:spPr>
          <a:xfrm>
            <a:off x="523782" y="6123543"/>
            <a:ext cx="332912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disabled people video</a:t>
            </a: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6"/>
          <p:cNvSpPr txBox="1"/>
          <p:nvPr/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Ejemplos de 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6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Computer Vision</a:t>
            </a:r>
            <a:endParaRPr sz="1800" i="1">
              <a:solidFill>
                <a:srgbClr val="D8D8D8"/>
              </a:solidFill>
            </a:endParaRPr>
          </a:p>
        </p:txBody>
      </p:sp>
      <p:sp>
        <p:nvSpPr>
          <p:cNvPr id="275" name="Google Shape;275;p16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6" name="Google Shape;276;p16" descr="GitHub - StevieG47/Matlab-ComputerVision: Car Tracking, Lane Detection,  Traffic Sign Recognition, Homography, Color Segmentation, Visual Odometr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2003377"/>
            <a:ext cx="5074772" cy="3460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16" descr="Show Facebook Computer Vision Tags Chrome Extension – Bram.u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6902" y="2780805"/>
            <a:ext cx="4957798" cy="2682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"/>
          <p:cNvSpPr txBox="1"/>
          <p:nvPr/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Tecnología que acaba de nacer…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p18" descr="Hacer Meme de Bend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76676" y="1899075"/>
            <a:ext cx="5438648" cy="4083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19" descr="NTSB: Tesla's Autopilot UX a “major role” in fatal Model S crash [Updated]  | Ars Technic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988" y="2321859"/>
            <a:ext cx="5039894" cy="2908767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19"/>
          <p:cNvSpPr txBox="1"/>
          <p:nvPr/>
        </p:nvSpPr>
        <p:spPr>
          <a:xfrm>
            <a:off x="1344706" y="5531224"/>
            <a:ext cx="3343835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Tesla’s Autopilot UX a “major role” in fatal Model S crash</a:t>
            </a: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2" name="Google Shape;302;p19" descr="Twitter taught Microsoft's AI chatbot to be a racist asshole in less than a  day - The Ver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36344" y="2904329"/>
            <a:ext cx="4743229" cy="232629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9"/>
          <p:cNvSpPr txBox="1"/>
          <p:nvPr/>
        </p:nvSpPr>
        <p:spPr>
          <a:xfrm>
            <a:off x="7376373" y="5531224"/>
            <a:ext cx="366317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Twitter taught Microsoft’s AI chatbot to be a racist asshole in less than a day</a:t>
            </a: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19"/>
          <p:cNvSpPr txBox="1"/>
          <p:nvPr/>
        </p:nvSpPr>
        <p:spPr>
          <a:xfrm>
            <a:off x="381740" y="6269888"/>
            <a:ext cx="237033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Amazon Alexa fail</a:t>
            </a: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19"/>
          <p:cNvSpPr txBox="1"/>
          <p:nvPr/>
        </p:nvSpPr>
        <p:spPr>
          <a:xfrm>
            <a:off x="10134021" y="6269887"/>
            <a:ext cx="181104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 equipo E</a:t>
            </a: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59400" y="1902303"/>
            <a:ext cx="7273200" cy="4097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0"/>
          <p:cNvSpPr txBox="1"/>
          <p:nvPr/>
        </p:nvSpPr>
        <p:spPr>
          <a:xfrm>
            <a:off x="716902" y="30914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Tecnologías y herramientas</a:t>
            </a:r>
            <a:endParaRPr sz="4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20"/>
          <p:cNvSpPr/>
          <p:nvPr/>
        </p:nvSpPr>
        <p:spPr>
          <a:xfrm>
            <a:off x="497691" y="763312"/>
            <a:ext cx="90000" cy="654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92" name="Google Shape;92;p2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Definición</a:t>
            </a: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2004332" y="2875345"/>
            <a:ext cx="8401049" cy="2123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“Machine Learning es el subcampo de las ciencias de la computación y una rama de la Inteligencia Artificial, cuyo objetivo es simular el </a:t>
            </a:r>
            <a:r>
              <a:rPr lang="es-ES" sz="28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aprendizaje automático</a:t>
            </a: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gracias a modelos matemáticos, que nos sirven para </a:t>
            </a:r>
            <a:r>
              <a:rPr lang="es-ES" sz="28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detectar patrones en los datos y realizar predicciones</a:t>
            </a: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Ejemplo de banca</a:t>
            </a:r>
            <a:endParaRPr/>
          </a:p>
        </p:txBody>
      </p:sp>
      <p:sp>
        <p:nvSpPr>
          <p:cNvPr id="101" name="Google Shape;101;p3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02" name="Google Shape;102;p3"/>
          <p:cNvGraphicFramePr/>
          <p:nvPr/>
        </p:nvGraphicFramePr>
        <p:xfrm>
          <a:off x="587829" y="3212177"/>
          <a:ext cx="4455300" cy="1613010"/>
        </p:xfrm>
        <a:graphic>
          <a:graphicData uri="http://schemas.openxmlformats.org/drawingml/2006/table">
            <a:tbl>
              <a:tblPr firstRow="1" bandRow="1">
                <a:noFill/>
                <a:tableStyleId>{5AEA9569-01FE-4905-96E4-45E69A2EE58A}</a:tableStyleId>
              </a:tblPr>
              <a:tblGrid>
                <a:gridCol w="1113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3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Cliente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Dinero en cuenta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Ha tenido impagos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Buen pagador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50.000 €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B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150.000 €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C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1.000 €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D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500 €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03" name="Google Shape;103;p3"/>
          <p:cNvGraphicFramePr/>
          <p:nvPr/>
        </p:nvGraphicFramePr>
        <p:xfrm>
          <a:off x="5614513" y="2608644"/>
          <a:ext cx="5915000" cy="2651870"/>
        </p:xfrm>
        <a:graphic>
          <a:graphicData uri="http://schemas.openxmlformats.org/drawingml/2006/table">
            <a:tbl>
              <a:tblPr firstRow="1" bandRow="1">
                <a:noFill/>
                <a:tableStyleId>{5AEA9569-01FE-4905-96E4-45E69A2EE58A}</a:tableStyleId>
              </a:tblPr>
              <a:tblGrid>
                <a:gridCol w="84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43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Cliente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Dinero en cuenta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Ha tenido impagos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Trabajo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Estado civil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Deudas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Buen pagador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50.000 €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Soltero/a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B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11.000 €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Casado/a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Hipoteca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C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24.000 €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Paro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Soltero/a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D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150.000 €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Pareja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Hipoteca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E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1.000 €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Pensionista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Pareja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Préstamo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F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33.000 €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Pensionista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900"/>
                        <a:buFont typeface="Calibri"/>
                        <a:buNone/>
                      </a:pPr>
                      <a:r>
                        <a:rPr lang="es-ES" sz="900" u="none" strike="noStrike" cap="none"/>
                        <a:t>Casado/a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Hipoteca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G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725 €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Pareja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H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500 €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Estudiante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Soltero/a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6.000 €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900"/>
                        <a:buFont typeface="Calibri"/>
                        <a:buNone/>
                      </a:pPr>
                      <a:r>
                        <a:rPr lang="es-ES" sz="900" u="none" strike="noStrike" cap="none"/>
                        <a:t>Casado/a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Préstamo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J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300.000 €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Soltero/a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109" name="Google Shape;109;p4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Mi primer modelo de ML</a:t>
            </a: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463844" y="1891900"/>
            <a:ext cx="10764461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Cada vez que viajas apuntas tus KMs y el combustible consumido, por lo que cuánto más distancia, más combustible consumo.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 en 300 km consumo 40L, ¿Cuántos L consumo en 700km?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1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307" y="3347309"/>
            <a:ext cx="3197088" cy="220059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4"/>
          <p:cNvCxnSpPr/>
          <p:nvPr/>
        </p:nvCxnSpPr>
        <p:spPr>
          <a:xfrm rot="10800000" flipH="1">
            <a:off x="1930960" y="3658028"/>
            <a:ext cx="2204621" cy="1410746"/>
          </a:xfrm>
          <a:prstGeom prst="straightConnector1">
            <a:avLst/>
          </a:prstGeom>
          <a:noFill/>
          <a:ln w="22225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4" name="Google Shape;114;p4"/>
          <p:cNvSpPr txBox="1"/>
          <p:nvPr/>
        </p:nvSpPr>
        <p:spPr>
          <a:xfrm>
            <a:off x="1866204" y="5689047"/>
            <a:ext cx="1570173" cy="2769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l="-1546" b="-23909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4"/>
          <p:cNvSpPr txBox="1"/>
          <p:nvPr/>
        </p:nvSpPr>
        <p:spPr>
          <a:xfrm>
            <a:off x="963695" y="6058061"/>
            <a:ext cx="3607591" cy="27699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l="-1178" t="-2218" r="-334" b="-35549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6906053" y="3772809"/>
            <a:ext cx="1562100" cy="667692"/>
          </a:xfrm>
          <a:prstGeom prst="roundRect">
            <a:avLst>
              <a:gd name="adj" fmla="val 16667"/>
            </a:avLst>
          </a:prstGeom>
          <a:solidFill>
            <a:srgbClr val="AEABAB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Coche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8988853" y="3772808"/>
            <a:ext cx="1562100" cy="667693"/>
          </a:xfrm>
          <a:prstGeom prst="roundRect">
            <a:avLst>
              <a:gd name="adj" fmla="val 16667"/>
            </a:avLst>
          </a:prstGeom>
          <a:solidFill>
            <a:srgbClr val="AEABAB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Numero de personas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6906053" y="4757059"/>
            <a:ext cx="1562100" cy="667693"/>
          </a:xfrm>
          <a:prstGeom prst="roundRect">
            <a:avLst>
              <a:gd name="adj" fmla="val 16667"/>
            </a:avLst>
          </a:prstGeom>
          <a:solidFill>
            <a:srgbClr val="AEABAB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Equipaje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8988853" y="4757059"/>
            <a:ext cx="1562100" cy="667693"/>
          </a:xfrm>
          <a:prstGeom prst="roundRect">
            <a:avLst>
              <a:gd name="adj" fmla="val 16667"/>
            </a:avLst>
          </a:prstGeom>
          <a:solidFill>
            <a:srgbClr val="AEABAB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Altura recorrida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6569914" y="5941503"/>
            <a:ext cx="4658391" cy="2769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l="-259" b="-26662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4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126" name="Google Shape;126;p34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Definición</a:t>
            </a:r>
            <a:endParaRPr/>
          </a:p>
        </p:txBody>
      </p:sp>
      <p:sp>
        <p:nvSpPr>
          <p:cNvPr id="127" name="Google Shape;127;p34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4"/>
          <p:cNvSpPr/>
          <p:nvPr/>
        </p:nvSpPr>
        <p:spPr>
          <a:xfrm>
            <a:off x="2004332" y="2884870"/>
            <a:ext cx="8401049" cy="2123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“Machine Learning es el subcampo de las ciencias de la computación y una rama de la Inteligencia Artificial, cuyo objetivo es simular el </a:t>
            </a:r>
            <a:r>
              <a:rPr lang="es-ES" sz="28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aprendizaje automático</a:t>
            </a: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gracias a modelos matemáticos, que nos sirven para </a:t>
            </a:r>
            <a:r>
              <a:rPr lang="es-ES" sz="28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detectar patrones en los datos y realizar predicciones</a:t>
            </a: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 txBox="1">
            <a:spLocks noGrp="1"/>
          </p:cNvSpPr>
          <p:nvPr>
            <p:ph type="title"/>
          </p:nvPr>
        </p:nvSpPr>
        <p:spPr>
          <a:xfrm>
            <a:off x="2964032" y="2103437"/>
            <a:ext cx="626393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¿Qué podemos resolver con Machine Learning?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/>
          <p:nvPr/>
        </p:nvSpPr>
        <p:spPr>
          <a:xfrm>
            <a:off x="26633" y="55488"/>
            <a:ext cx="3996000" cy="3300272"/>
          </a:xfrm>
          <a:prstGeom prst="rect">
            <a:avLst/>
          </a:prstGeom>
          <a:blipFill rotWithShape="1">
            <a:blip r:embed="rId3">
              <a:alphaModFix amt="38000"/>
            </a:blip>
            <a:stretch>
              <a:fillRect l="-29271" r="-29271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Banca y Seguros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Detección de fraude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Anticipación al impago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Productos personalizados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7"/>
          <p:cNvSpPr/>
          <p:nvPr/>
        </p:nvSpPr>
        <p:spPr>
          <a:xfrm>
            <a:off x="4083731" y="55488"/>
            <a:ext cx="4012707" cy="3300272"/>
          </a:xfrm>
          <a:prstGeom prst="rect">
            <a:avLst/>
          </a:prstGeom>
          <a:blipFill rotWithShape="1">
            <a:blip r:embed="rId4">
              <a:alphaModFix amt="38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Marketing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Comportamiento del cliente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Análisis de sentimientos en campañas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Experiencia de cliente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7"/>
          <p:cNvSpPr/>
          <p:nvPr/>
        </p:nvSpPr>
        <p:spPr>
          <a:xfrm>
            <a:off x="8140828" y="55488"/>
            <a:ext cx="4012707" cy="3300272"/>
          </a:xfrm>
          <a:prstGeom prst="rect">
            <a:avLst/>
          </a:prstGeom>
          <a:blipFill rotWithShape="1">
            <a:blip r:embed="rId5">
              <a:alphaModFix amt="38000"/>
            </a:blip>
            <a:stretch>
              <a:fillRect l="-6964" r="-6965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Retail y logística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Comportamientos de compra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Anticipación de entregas y de demadas</a:t>
            </a:r>
            <a:endParaRPr sz="1400" b="0" i="1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Predicción de averías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26634" y="3429000"/>
            <a:ext cx="4012707" cy="3300272"/>
          </a:xfrm>
          <a:prstGeom prst="rect">
            <a:avLst/>
          </a:prstGeom>
          <a:blipFill rotWithShape="1">
            <a:blip r:embed="rId6">
              <a:alphaModFix amt="38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Sector salud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Clasificadores de radiografías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Predicción de enfermedades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Anticipación a la saturación de hospitales/clínicas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4083731" y="3429000"/>
            <a:ext cx="4012707" cy="3300272"/>
          </a:xfrm>
          <a:prstGeom prst="rect">
            <a:avLst/>
          </a:prstGeom>
          <a:blipFill rotWithShape="1">
            <a:blip r:embed="rId7">
              <a:alphaModFix amt="38000"/>
            </a:blip>
            <a:stretch>
              <a:fillRect l="-8309" r="-8309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Redes Sociales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Recomendadores de productos en base a tu actividad en RRSS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Recomendador de media (Netflix, Spotify)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8140828" y="3429000"/>
            <a:ext cx="4012707" cy="3300272"/>
          </a:xfrm>
          <a:prstGeom prst="rect">
            <a:avLst/>
          </a:prstGeom>
          <a:blipFill rotWithShape="1">
            <a:blip r:embed="rId8">
              <a:alphaModFix amt="38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Mercados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Tendencias/anomalías, comportamientos predictivos en mercado de valores, energético.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1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/>
          <p:nvPr/>
        </p:nvSpPr>
        <p:spPr>
          <a:xfrm>
            <a:off x="319880" y="1272345"/>
            <a:ext cx="3263900" cy="803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Supervised Learning</a:t>
            </a: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ES" sz="9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Algoritmos utilizados en predicción de datos etiquetados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8"/>
          <p:cNvSpPr/>
          <p:nvPr/>
        </p:nvSpPr>
        <p:spPr>
          <a:xfrm>
            <a:off x="3807777" y="0"/>
            <a:ext cx="4474020" cy="6857999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1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8"/>
          <p:cNvSpPr/>
          <p:nvPr/>
        </p:nvSpPr>
        <p:spPr>
          <a:xfrm>
            <a:off x="8535640" y="1258024"/>
            <a:ext cx="3263900" cy="81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Reinforcment Learning</a:t>
            </a: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ES" sz="9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Algoritmos que aprenden interactuando con su entorno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103" y="243300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660" y="2478152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3367" y="243300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4506" y="3538595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7023" y="3795614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9975" y="3510006"/>
            <a:ext cx="371920" cy="37192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8"/>
          <p:cNvSpPr txBox="1"/>
          <p:nvPr/>
        </p:nvSpPr>
        <p:spPr>
          <a:xfrm>
            <a:off x="584506" y="2216542"/>
            <a:ext cx="101712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Buen pagador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625103" y="3263426"/>
            <a:ext cx="101712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Mal pagador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01020" y="320535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24602" y="2557162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2820" y="2662257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0320" y="2652071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5573" y="3524301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1745" y="381939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72940" y="3142909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534055" y="2601662"/>
            <a:ext cx="371920" cy="37192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8"/>
          <p:cNvSpPr txBox="1"/>
          <p:nvPr/>
        </p:nvSpPr>
        <p:spPr>
          <a:xfrm>
            <a:off x="2471870" y="2936415"/>
            <a:ext cx="95923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Nuevos casos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585472" y="2548344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8828" y="2695300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70991" y="2764237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71432" y="2713156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899340" y="2560687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822553" y="3940843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943438" y="3706914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636593" y="372627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3438" y="298533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91885" y="3728429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68053" y="3673471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77845" y="3925333"/>
            <a:ext cx="371920" cy="371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8"/>
          <p:cNvSpPr txBox="1"/>
          <p:nvPr/>
        </p:nvSpPr>
        <p:spPr>
          <a:xfrm>
            <a:off x="4603746" y="2286624"/>
            <a:ext cx="87567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Trabajador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8"/>
          <p:cNvSpPr txBox="1"/>
          <p:nvPr/>
        </p:nvSpPr>
        <p:spPr>
          <a:xfrm>
            <a:off x="6376875" y="2305830"/>
            <a:ext cx="104493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Autónomo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8"/>
          <p:cNvSpPr txBox="1"/>
          <p:nvPr/>
        </p:nvSpPr>
        <p:spPr>
          <a:xfrm>
            <a:off x="6449706" y="3475177"/>
            <a:ext cx="104493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Pensionistas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8"/>
          <p:cNvSpPr txBox="1"/>
          <p:nvPr/>
        </p:nvSpPr>
        <p:spPr>
          <a:xfrm>
            <a:off x="4434486" y="3416611"/>
            <a:ext cx="104493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Desempleados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8"/>
          <p:cNvSpPr/>
          <p:nvPr/>
        </p:nvSpPr>
        <p:spPr>
          <a:xfrm>
            <a:off x="4427760" y="1223289"/>
            <a:ext cx="3263900" cy="81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Unsupervised Learning</a:t>
            </a: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ES" sz="9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Datos no etiquetados, detectan patrones o anomalías.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8"/>
          <p:cNvSpPr txBox="1">
            <a:spLocks noGrp="1"/>
          </p:cNvSpPr>
          <p:nvPr>
            <p:ph type="title"/>
          </p:nvPr>
        </p:nvSpPr>
        <p:spPr>
          <a:xfrm>
            <a:off x="2294108" y="114124"/>
            <a:ext cx="7493000" cy="784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s-ES" sz="3200"/>
              <a:t>Tipos de algoritmos</a:t>
            </a:r>
            <a:endParaRPr/>
          </a:p>
        </p:txBody>
      </p:sp>
      <p:cxnSp>
        <p:nvCxnSpPr>
          <p:cNvPr id="186" name="Google Shape;186;p8"/>
          <p:cNvCxnSpPr/>
          <p:nvPr/>
        </p:nvCxnSpPr>
        <p:spPr>
          <a:xfrm>
            <a:off x="1951830" y="2433008"/>
            <a:ext cx="0" cy="150783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7" name="Google Shape;187;p8"/>
          <p:cNvSpPr/>
          <p:nvPr/>
        </p:nvSpPr>
        <p:spPr>
          <a:xfrm>
            <a:off x="5370748" y="5057464"/>
            <a:ext cx="1468392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Tipos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8"/>
          <p:cNvSpPr/>
          <p:nvPr/>
        </p:nvSpPr>
        <p:spPr>
          <a:xfrm>
            <a:off x="3954634" y="5761881"/>
            <a:ext cx="1968478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Clustering</a:t>
            </a:r>
            <a:endParaRPr sz="1100" b="0" i="0" u="sng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Segmentación de clientes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Biología: Clasificación de plantas o animales</a:t>
            </a:r>
            <a:endParaRPr sz="10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6124047" y="5661262"/>
            <a:ext cx="2062166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Detección de anomalías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Identificación de fraudes</a:t>
            </a:r>
            <a:endParaRPr sz="10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8"/>
          <p:cNvSpPr/>
          <p:nvPr/>
        </p:nvSpPr>
        <p:spPr>
          <a:xfrm>
            <a:off x="796914" y="5111704"/>
            <a:ext cx="2201773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Tipos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8"/>
          <p:cNvSpPr/>
          <p:nvPr/>
        </p:nvSpPr>
        <p:spPr>
          <a:xfrm>
            <a:off x="285286" y="5590138"/>
            <a:ext cx="1452246" cy="944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Regresión -&gt; Número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Proyección de ventas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Estimación de parámetros para evitar averías</a:t>
            </a:r>
            <a:endParaRPr sz="10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8"/>
          <p:cNvSpPr/>
          <p:nvPr/>
        </p:nvSpPr>
        <p:spPr>
          <a:xfrm>
            <a:off x="1848039" y="5483812"/>
            <a:ext cx="2062166" cy="99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Clasificación -&gt; Clase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 imágenes para medicina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 texto para RRSS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Default en bancos</a:t>
            </a:r>
            <a:endParaRPr sz="10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3" name="Google Shape;193;p8" descr="Deep Reinforcement Learning and Its Applications - Inteliment Technologies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822489" y="2509373"/>
            <a:ext cx="3006657" cy="169577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8"/>
          <p:cNvSpPr/>
          <p:nvPr/>
        </p:nvSpPr>
        <p:spPr>
          <a:xfrm>
            <a:off x="4956951" y="6318681"/>
            <a:ext cx="2062166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Reducción dimensionalidad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Técnicas previas a un algoritmo supervisado, para reducir features</a:t>
            </a:r>
            <a:endParaRPr sz="10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9368972" y="5483624"/>
            <a:ext cx="2062166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E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Recomendador de noticias, conducción autónoma, Natural Language Processing</a:t>
            </a:r>
            <a:endParaRPr sz="10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Tipos de algoritmos</a:t>
            </a:r>
            <a:endParaRPr/>
          </a:p>
        </p:txBody>
      </p:sp>
      <p:sp>
        <p:nvSpPr>
          <p:cNvPr id="201" name="Google Shape;201;p9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p9" descr="Types of Machine Learning Algorithms | 7wDat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3839" y="1634705"/>
            <a:ext cx="6621726" cy="4734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9"/>
          <p:cNvSpPr/>
          <p:nvPr/>
        </p:nvSpPr>
        <p:spPr>
          <a:xfrm rot="3598520">
            <a:off x="5835440" y="1469075"/>
            <a:ext cx="3944116" cy="2637323"/>
          </a:xfrm>
          <a:prstGeom prst="flowChartTerminator">
            <a:avLst/>
          </a:prstGeom>
          <a:noFill/>
          <a:ln w="57150" cap="flat" cmpd="sng">
            <a:solidFill>
              <a:srgbClr val="FFFF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9"/>
          <p:cNvSpPr txBox="1"/>
          <p:nvPr/>
        </p:nvSpPr>
        <p:spPr>
          <a:xfrm>
            <a:off x="8886178" y="1524937"/>
            <a:ext cx="120736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0" i="0" u="none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80%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899</Words>
  <Application>Microsoft Office PowerPoint</Application>
  <PresentationFormat>Widescreen</PresentationFormat>
  <Paragraphs>218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Machine Learning</vt:lpstr>
      <vt:lpstr>Machine Learning</vt:lpstr>
      <vt:lpstr>Machine Learning</vt:lpstr>
      <vt:lpstr>Machine Learning</vt:lpstr>
      <vt:lpstr>Machine Learning</vt:lpstr>
      <vt:lpstr>¿Qué podemos resolver con Machine Learning?</vt:lpstr>
      <vt:lpstr>PowerPoint Presentation</vt:lpstr>
      <vt:lpstr>Tipos de algoritmos</vt:lpstr>
      <vt:lpstr>Tipos de algoritmos</vt:lpstr>
      <vt:lpstr>Supervisado</vt:lpstr>
      <vt:lpstr>No supervisado</vt:lpstr>
      <vt:lpstr>PowerPoint Presentation</vt:lpstr>
      <vt:lpstr>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Daniel Ortiz</dc:creator>
  <cp:lastModifiedBy>Hegoi Garita</cp:lastModifiedBy>
  <cp:revision>1</cp:revision>
  <dcterms:created xsi:type="dcterms:W3CDTF">2020-10-12T14:09:12Z</dcterms:created>
  <dcterms:modified xsi:type="dcterms:W3CDTF">2025-04-08T22:48:56Z</dcterms:modified>
</cp:coreProperties>
</file>